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6"/>
  </p:notesMasterIdLst>
  <p:sldIdLst>
    <p:sldId id="257" r:id="rId2"/>
    <p:sldId id="267" r:id="rId3"/>
    <p:sldId id="258" r:id="rId4"/>
    <p:sldId id="259" r:id="rId5"/>
    <p:sldId id="260" r:id="rId6"/>
    <p:sldId id="271" r:id="rId7"/>
    <p:sldId id="272" r:id="rId8"/>
    <p:sldId id="265" r:id="rId9"/>
    <p:sldId id="268" r:id="rId10"/>
    <p:sldId id="273" r:id="rId11"/>
    <p:sldId id="262" r:id="rId12"/>
    <p:sldId id="270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474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04" d="100"/>
          <a:sy n="104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C22FF-5939-4CFE-9266-F925F80929B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5724-6A38-42E3-BD80-3171B6ED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8590"/>
            <a:r>
              <a:rPr lang="vi-V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Bệnh đau mắt đỏ là </a:t>
            </a:r>
            <a:r>
              <a:rPr lang="vi-VN" sz="1200" kern="120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viêm kết mạc mắt</a:t>
            </a:r>
            <a:r>
              <a:rPr lang="vi-V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vi-VN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Virus</a:t>
            </a:r>
            <a:r>
              <a:rPr lang="vi-V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là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nguyên gây bệnh hay gặp nhất, trong đó Adeno virus chiếm 80% các trường hợp viêm cấp. 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8590" indent="0">
              <a:buNone/>
            </a:pPr>
            <a:r>
              <a:rPr lang="vi-V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Kết mạc mắt là lớp màng niêm mạc lót bên trong mí mắt trên và dưới, bình thường có màu trắng trong, khi bị viêm nhiễm sẽ sung huyết, đỏ.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5724-6A38-42E3-BD80-3171B6EDD9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7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6715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9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88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14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4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7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6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3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5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7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9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7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5240" y="1153297"/>
            <a:ext cx="8541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 </a:t>
            </a:r>
            <a:endParaRPr lang="en-US" sz="60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   </a:t>
            </a:r>
            <a:r>
              <a:rPr lang="vi-VN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ĐAU </a:t>
            </a:r>
            <a:r>
              <a:rPr lang="vi-VN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MẮT ĐỎ</a:t>
            </a:r>
          </a:p>
          <a:p>
            <a:r>
              <a:rPr lang="vi-VN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    </a:t>
            </a:r>
            <a:r>
              <a:rPr 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(VIÊM KẾT MẠC) </a:t>
            </a:r>
          </a:p>
          <a:p>
            <a:endParaRPr lang="vi-VN" sz="5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endParaRPr lang="vi-VN" sz="5400" b="1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r>
              <a:rPr lang="vi-VN" sz="3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    </a:t>
            </a:r>
            <a:r>
              <a:rPr lang="vi-VN" sz="36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Báo cáo viên: Dương Thị Thu Hà</a:t>
            </a:r>
            <a:endParaRPr lang="en-US" sz="36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41" y="98854"/>
            <a:ext cx="322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TRUNG TÂM Y TẾ 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QUẬN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10</a:t>
            </a:r>
          </a:p>
          <a:p>
            <a:pPr algn="ctr"/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TRẠM 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Y TẾ PHƯỜNG 14</a:t>
            </a:r>
          </a:p>
        </p:txBody>
      </p:sp>
    </p:spTree>
    <p:extLst>
      <p:ext uri="{BB962C8B-B14F-4D97-AF65-F5344CB8AC3E}">
        <p14:creationId xmlns:p14="http://schemas.microsoft.com/office/powerpoint/2010/main" val="29285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1164" y="1498891"/>
            <a:ext cx="101138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thuốc nhỏ mắt có corticoid.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Nhỏ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cả hai mắt: 6-8 lần/ngày.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Vệ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sinh mắt bằng Natri Chlorua 0,9%.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Ăn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uống bình thường, tránh kích ứng.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Cách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ly và giữ vệ sinh chung.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Đeo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kính bảo vệ,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 khám 2-3 ngày.</a:t>
            </a:r>
          </a:p>
        </p:txBody>
      </p:sp>
    </p:spTree>
    <p:extLst>
      <p:ext uri="{BB962C8B-B14F-4D97-AF65-F5344CB8AC3E}">
        <p14:creationId xmlns:p14="http://schemas.microsoft.com/office/powerpoint/2010/main" val="74630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5417" y="262236"/>
            <a:ext cx="82321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TIẾN TRIỂN VÀ BIẾN CHỨNG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9686" y="1557172"/>
            <a:ext cx="8806249" cy="423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hlink"/>
              </a:buClr>
              <a:buSzPts val="2520"/>
              <a:buFont typeface="Noto Sans Symbols"/>
              <a:buChar char="■"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Tiến triển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1">
              <a:spcBef>
                <a:spcPts val="720"/>
              </a:spcBef>
              <a:buSzPts val="2520"/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en-US" sz="40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40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Khỏi bệnh không di chứng</a:t>
            </a:r>
            <a:r>
              <a:rPr lang="en-US" sz="40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20"/>
              </a:spcBef>
              <a:buSzPts val="2520"/>
            </a:pPr>
            <a:r>
              <a:rPr lang="en-US" sz="40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- </a:t>
            </a:r>
            <a:r>
              <a:rPr lang="en-US" sz="40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Biến chứng</a:t>
            </a:r>
            <a:r>
              <a:rPr lang="en-US" sz="40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lang="en-US" sz="4000" b="1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spcBef>
                <a:spcPts val="720"/>
              </a:spcBef>
              <a:buClr>
                <a:schemeClr val="hlink"/>
              </a:buClr>
              <a:buSzPts val="2520"/>
              <a:buFont typeface="Noto Sans Symbols"/>
              <a:buChar char="■"/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Biến chứng </a:t>
            </a:r>
          </a:p>
          <a:p>
            <a:pPr marL="342900" lvl="0" indent="-342900">
              <a:spcBef>
                <a:spcPts val="720"/>
              </a:spcBef>
              <a:buSzPts val="2520"/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	</a:t>
            </a:r>
            <a:r>
              <a:rPr lang="en-US" sz="40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40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Viêm giác mạc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20"/>
              </a:spcBef>
              <a:buSzPts val="2520"/>
            </a:pPr>
            <a:r>
              <a:rPr lang="en-US" sz="40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- </a:t>
            </a:r>
            <a:r>
              <a:rPr lang="en-US" sz="40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Màng máu giác mạc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3557" y="1664043"/>
            <a:ext cx="7414054" cy="196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 cần tái khám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Mắt đau nhức nhiều.</a:t>
            </a:r>
          </a:p>
          <a:p>
            <a:r>
              <a:rPr lang="en-US" sz="40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 ánh sáng.</a:t>
            </a:r>
            <a:endParaRPr lang="en-US" sz="4000" b="0" i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16" y="-1"/>
            <a:ext cx="501284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464" y="2011747"/>
            <a:ext cx="9868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7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sự lắng nghe!</a:t>
            </a:r>
            <a:endParaRPr lang="en-US" sz="72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0023" y="402280"/>
            <a:ext cx="5814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ĐẠI CƯƠNG</a:t>
            </a:r>
            <a:endParaRPr lang="en-US" sz="6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556" y="1802193"/>
            <a:ext cx="109233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" indent="0">
              <a:buNone/>
            </a:pPr>
            <a:r>
              <a:rPr lang="vi-VN" sz="4000" b="1">
                <a:solidFill>
                  <a:srgbClr val="00B0F0"/>
                </a:solidFill>
                <a:latin typeface="+mj-lt"/>
              </a:rPr>
              <a:t>Bệnh đau mắt đỏ là gì?</a:t>
            </a:r>
            <a:endParaRPr lang="vi-VN" sz="4000">
              <a:solidFill>
                <a:srgbClr val="00B0F0"/>
              </a:solidFill>
              <a:latin typeface="+mj-lt"/>
            </a:endParaRPr>
          </a:p>
          <a:p>
            <a:pPr marL="720090" indent="-571500">
              <a:buFontTx/>
              <a:buChar char="-"/>
            </a:pPr>
            <a:r>
              <a:rPr lang="en-US" sz="40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0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iêm kết </a:t>
            </a:r>
            <a:r>
              <a:rPr lang="vi-VN" sz="4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 </a:t>
            </a:r>
            <a:r>
              <a:rPr lang="vi-VN" sz="40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" indent="0">
              <a:buNone/>
            </a:pPr>
            <a:endParaRPr lang="vi-VN" sz="400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238" y="2400146"/>
            <a:ext cx="4941454" cy="4208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946" y="3161520"/>
            <a:ext cx="645147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latin typeface="+mj-lt"/>
              </a:rPr>
              <a:t>Kết </a:t>
            </a:r>
            <a:r>
              <a:rPr lang="vi-VN" sz="4000">
                <a:latin typeface="+mj-lt"/>
              </a:rPr>
              <a:t>mạc </a:t>
            </a:r>
            <a:r>
              <a:rPr lang="vi-VN" sz="4000" smtClean="0">
                <a:latin typeface="+mj-lt"/>
              </a:rPr>
              <a:t>mắt</a:t>
            </a:r>
            <a:r>
              <a:rPr lang="en-US" sz="4000" smtClean="0">
                <a:latin typeface="+mj-lt"/>
              </a:rPr>
              <a:t>:</a:t>
            </a:r>
            <a:r>
              <a:rPr lang="vi-VN" sz="4000" smtClean="0">
                <a:latin typeface="+mj-lt"/>
              </a:rPr>
              <a:t> </a:t>
            </a:r>
            <a:r>
              <a:rPr lang="vi-VN" sz="4000">
                <a:latin typeface="+mj-lt"/>
              </a:rPr>
              <a:t>lớp màng niêm mạc lót bên trong mí mắt trên </a:t>
            </a:r>
            <a:r>
              <a:rPr lang="vi-VN" sz="4000">
                <a:latin typeface="+mj-lt"/>
              </a:rPr>
              <a:t>và </a:t>
            </a:r>
            <a:r>
              <a:rPr lang="vi-VN" sz="4000" smtClean="0">
                <a:latin typeface="+mj-lt"/>
              </a:rPr>
              <a:t>dưới</a:t>
            </a:r>
            <a:r>
              <a:rPr lang="en-US" sz="4000" smtClean="0">
                <a:latin typeface="+mj-lt"/>
              </a:rPr>
              <a:t>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 thường</a:t>
            </a:r>
            <a:r>
              <a:rPr lang="en-US" sz="4000" smtClean="0">
                <a:latin typeface="+mj-lt"/>
              </a:rPr>
              <a:t>:</a:t>
            </a:r>
            <a:r>
              <a:rPr lang="en-US" sz="4000">
                <a:latin typeface="+mj-lt"/>
              </a:rPr>
              <a:t> </a:t>
            </a:r>
            <a:r>
              <a:rPr lang="vi-VN" sz="4000" smtClean="0">
                <a:latin typeface="+mj-lt"/>
              </a:rPr>
              <a:t>màu </a:t>
            </a:r>
            <a:r>
              <a:rPr lang="vi-VN" sz="4000">
                <a:latin typeface="+mj-lt"/>
              </a:rPr>
              <a:t>trắng </a:t>
            </a:r>
            <a:r>
              <a:rPr lang="vi-VN" sz="4000" smtClean="0">
                <a:latin typeface="+mj-lt"/>
              </a:rPr>
              <a:t>trong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iêm nhiễm</a:t>
            </a:r>
            <a:r>
              <a:rPr lang="en-US" sz="4000" smtClean="0">
                <a:latin typeface="+mj-lt"/>
              </a:rPr>
              <a:t>:</a:t>
            </a:r>
            <a:r>
              <a:rPr lang="vi-VN" sz="4000" smtClean="0">
                <a:latin typeface="+mj-lt"/>
              </a:rPr>
              <a:t> </a:t>
            </a:r>
            <a:r>
              <a:rPr lang="vi-VN" sz="4000">
                <a:latin typeface="+mj-lt"/>
              </a:rPr>
              <a:t>sung huyết, đỏ.</a:t>
            </a:r>
            <a:endParaRPr lang="en-US" sz="4000">
              <a:latin typeface="+mj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750" y="906162"/>
            <a:ext cx="111293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2240"/>
            </a:pPr>
            <a:r>
              <a:rPr lang="vi-VN" sz="6000" b="1" smtClean="0">
                <a:solidFill>
                  <a:srgbClr val="FF0000"/>
                </a:solidFill>
                <a:latin typeface="+mj-lt"/>
                <a:ea typeface="Garamond"/>
                <a:cs typeface="Garamond"/>
                <a:sym typeface="Garamond"/>
              </a:rPr>
              <a:t>Dịch tễ </a:t>
            </a:r>
          </a:p>
          <a:p>
            <a:pPr lvl="0" algn="just">
              <a:buSzPts val="2240"/>
            </a:pPr>
            <a:r>
              <a:rPr lang="vi-VN" sz="4000" b="1" smtClean="0">
                <a:latin typeface="+mj-lt"/>
                <a:ea typeface="Garamond"/>
                <a:cs typeface="Garamond"/>
                <a:sym typeface="Garamond"/>
              </a:rPr>
              <a:t>- </a:t>
            </a:r>
            <a:r>
              <a:rPr lang="vi-VN" sz="4000" b="1">
                <a:latin typeface="+mj-lt"/>
                <a:ea typeface="Calibri"/>
                <a:cs typeface="Calibri"/>
                <a:sym typeface="Calibri"/>
              </a:rPr>
              <a:t>Chiếm tỉ lệ cao ở các nước nóng ẩm</a:t>
            </a:r>
            <a:endParaRPr lang="vi-VN" sz="4000" b="1">
              <a:latin typeface="+mj-lt"/>
            </a:endParaRPr>
          </a:p>
          <a:p>
            <a:pPr lvl="0" algn="just">
              <a:spcBef>
                <a:spcPts val="640"/>
              </a:spcBef>
              <a:buSzPts val="2240"/>
            </a:pPr>
            <a:r>
              <a:rPr lang="vi-VN" sz="4000" b="1">
                <a:latin typeface="+mj-lt"/>
                <a:ea typeface="Times New Roman"/>
                <a:cs typeface="Times New Roman"/>
                <a:sym typeface="Times New Roman"/>
              </a:rPr>
              <a:t>- </a:t>
            </a:r>
            <a:r>
              <a:rPr lang="vi-VN" sz="4000" b="1">
                <a:latin typeface="+mj-lt"/>
                <a:ea typeface="Calibri"/>
                <a:cs typeface="Calibri"/>
                <a:sym typeface="Calibri"/>
              </a:rPr>
              <a:t>70 - 80% trong số bn mắt đỏ</a:t>
            </a:r>
            <a:endParaRPr lang="vi-VN" sz="4000" b="1">
              <a:latin typeface="+mj-lt"/>
            </a:endParaRPr>
          </a:p>
          <a:p>
            <a:pPr lvl="0" algn="just">
              <a:spcBef>
                <a:spcPts val="640"/>
              </a:spcBef>
              <a:buSzPts val="2240"/>
            </a:pPr>
            <a:r>
              <a:rPr lang="vi-VN" sz="4000" b="1">
                <a:latin typeface="+mj-lt"/>
                <a:ea typeface="Times New Roman"/>
                <a:cs typeface="Times New Roman"/>
                <a:sym typeface="Times New Roman"/>
              </a:rPr>
              <a:t>- </a:t>
            </a:r>
            <a:r>
              <a:rPr lang="vi-VN" sz="4000" b="1">
                <a:latin typeface="+mj-lt"/>
                <a:ea typeface="Calibri"/>
                <a:cs typeface="Calibri"/>
                <a:sym typeface="Calibri"/>
              </a:rPr>
              <a:t>Dịch cấp vào mùa hè và mùa đông</a:t>
            </a:r>
            <a:endParaRPr lang="vi-VN" sz="4000" b="1">
              <a:latin typeface="+mj-lt"/>
            </a:endParaRPr>
          </a:p>
          <a:p>
            <a:pPr lvl="0" algn="just">
              <a:spcBef>
                <a:spcPts val="640"/>
              </a:spcBef>
              <a:buSzPts val="2240"/>
            </a:pPr>
            <a:r>
              <a:rPr lang="vi-VN" sz="4000" b="1">
                <a:latin typeface="+mj-lt"/>
                <a:ea typeface="Times New Roman"/>
                <a:cs typeface="Times New Roman"/>
                <a:sym typeface="Times New Roman"/>
              </a:rPr>
              <a:t>- </a:t>
            </a:r>
            <a:r>
              <a:rPr lang="vi-VN" sz="4000" b="1">
                <a:latin typeface="+mj-lt"/>
                <a:ea typeface="Calibri"/>
                <a:cs typeface="Calibri"/>
                <a:sym typeface="Calibri"/>
              </a:rPr>
              <a:t>Phân bố vùng tập trung dân cư</a:t>
            </a:r>
            <a:endParaRPr lang="vi-VN" sz="4000" b="1">
              <a:latin typeface="+mj-lt"/>
            </a:endParaRPr>
          </a:p>
          <a:p>
            <a:pPr algn="just">
              <a:spcBef>
                <a:spcPts val="640"/>
              </a:spcBef>
              <a:buSzPts val="2240"/>
            </a:pPr>
            <a:r>
              <a:rPr lang="vi-VN" sz="4000" b="1" i="1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- L</a:t>
            </a:r>
            <a:r>
              <a:rPr lang="vi-VN" sz="4000" b="1" i="1"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ây truyền</a:t>
            </a:r>
            <a:r>
              <a:rPr lang="vi-VN" sz="4000" b="1">
                <a:latin typeface="+mj-lt"/>
                <a:ea typeface="Calibri"/>
                <a:cs typeface="Calibri"/>
                <a:sym typeface="Calibri"/>
              </a:rPr>
              <a:t>: </a:t>
            </a:r>
            <a:r>
              <a:rPr lang="en-US" sz="40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dịch </a:t>
            </a:r>
            <a:r>
              <a:rPr lang="vi-VN" sz="40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tiết </a:t>
            </a:r>
            <a:r>
              <a:rPr lang="vi-VN" sz="4000" b="1">
                <a:latin typeface="+mj-lt"/>
                <a:ea typeface="Calibri"/>
                <a:cs typeface="Calibri"/>
                <a:sym typeface="Calibri"/>
              </a:rPr>
              <a:t>mắt, mũi </a:t>
            </a:r>
            <a:r>
              <a:rPr lang="vi-VN" sz="4000" b="1" smtClean="0">
                <a:latin typeface="+mj-lt"/>
                <a:ea typeface="Calibri"/>
                <a:cs typeface="Calibri"/>
                <a:sym typeface="Calibri"/>
              </a:rPr>
              <a:t>họng</a:t>
            </a:r>
            <a:r>
              <a:rPr lang="en-US" sz="4000" b="1" smtClean="0"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vi-VN" sz="4000" b="1" smtClean="0">
                <a:latin typeface="+mj-lt"/>
                <a:ea typeface="Calibri"/>
                <a:cs typeface="Calibri"/>
                <a:sym typeface="Calibri"/>
              </a:rPr>
              <a:t>gián </a:t>
            </a:r>
            <a:r>
              <a:rPr lang="vi-VN" sz="4000" b="1">
                <a:latin typeface="+mj-lt"/>
                <a:ea typeface="Calibri"/>
                <a:cs typeface="Calibri"/>
                <a:sym typeface="Calibri"/>
              </a:rPr>
              <a:t>tiếp qua tay, vật dụng . . </a:t>
            </a:r>
            <a:r>
              <a:rPr lang="vi-VN" sz="4000" b="1" smtClean="0">
                <a:latin typeface="+mj-lt"/>
                <a:ea typeface="Calibri"/>
                <a:cs typeface="Calibri"/>
                <a:sym typeface="Calibri"/>
              </a:rPr>
              <a:t>.</a:t>
            </a:r>
            <a:r>
              <a:rPr lang="vi-VN" sz="4000">
                <a:latin typeface="+mj-lt"/>
              </a:rPr>
              <a:t> </a:t>
            </a:r>
            <a:endParaRPr lang="vi-VN" sz="40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03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6986" y="542323"/>
            <a:ext cx="5988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NGUYÊN NHÂN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265" y="1667215"/>
            <a:ext cx="896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SzPts val="2240"/>
              <a:buFontTx/>
              <a:buChar char="-"/>
            </a:pP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Viêm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nhiễm do virus, vi khuẩn, vi 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nấm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571500" lvl="0" indent="-571500">
              <a:buSzPts val="2240"/>
              <a:buFontTx/>
              <a:buChar char="-"/>
            </a:pPr>
            <a:r>
              <a:rPr lang="vi-V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nguyên gây bệnh hay gặp nhất, trong đó Adeno virus chiếm 80% các trường hợp viêm cấp.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092" y="1047400"/>
            <a:ext cx="11747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" indent="0">
              <a:buNone/>
            </a:pPr>
            <a:r>
              <a:rPr lang="vi-VN" sz="4000" b="1" smtClean="0">
                <a:solidFill>
                  <a:srgbClr val="0070C0"/>
                </a:solidFill>
                <a:latin typeface="+mj-lt"/>
              </a:rPr>
              <a:t>                                  </a:t>
            </a:r>
            <a:r>
              <a:rPr lang="vi-VN" sz="5400" b="1" smtClean="0">
                <a:solidFill>
                  <a:srgbClr val="0070C0"/>
                </a:solidFill>
                <a:latin typeface="+mj-lt"/>
              </a:rPr>
              <a:t>Triệu </a:t>
            </a:r>
            <a:r>
              <a:rPr lang="vi-VN" sz="5400" b="1" smtClean="0">
                <a:solidFill>
                  <a:srgbClr val="0070C0"/>
                </a:solidFill>
                <a:latin typeface="+mj-lt"/>
              </a:rPr>
              <a:t>chứng</a:t>
            </a:r>
            <a:endParaRPr lang="vi-VN" sz="54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1782" y="2071545"/>
            <a:ext cx="9033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Cảm giác cộm, xốn, đau, nóng.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Ngứa, nặng mi, sợ ánh sáng.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Chảy nước mắt, mắt đổ ghèn nhầy.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Mi dính khi thức dậy sáng sớm.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Tiết ghèn: trắng, vàng hoặc xanh.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Quấy khóc và khó chịu.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311" y="280987"/>
            <a:ext cx="7334250" cy="6296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4618" y="6577012"/>
            <a:ext cx="952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Nguồn: https://thanhnien.vn/bao-ve-mat-khoi-dich-benh-dau-mat-do-viem-ket-mac-1851416254.htm</a:t>
            </a:r>
          </a:p>
        </p:txBody>
      </p:sp>
    </p:spTree>
    <p:extLst>
      <p:ext uri="{BB962C8B-B14F-4D97-AF65-F5344CB8AC3E}">
        <p14:creationId xmlns:p14="http://schemas.microsoft.com/office/powerpoint/2010/main" val="19075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7964" y="1385455"/>
            <a:ext cx="108434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Kết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mạc mắt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sưng, đỏ, mất trong.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Bệnh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lan từ mắt này sang mắt kia.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Thị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lực không giảm, mắt sương mù.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Mắt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đau, sợ ánh sáng.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Có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thể nổi hạch trước tai.</a:t>
            </a:r>
          </a:p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Bệnh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nặng: mí mắt sưng phù.</a:t>
            </a:r>
          </a:p>
        </p:txBody>
      </p:sp>
    </p:spTree>
    <p:extLst>
      <p:ext uri="{BB962C8B-B14F-4D97-AF65-F5344CB8AC3E}">
        <p14:creationId xmlns:p14="http://schemas.microsoft.com/office/powerpoint/2010/main" val="66879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8" descr="Viem ket mac do viru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786433" cy="341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5298" y="0"/>
            <a:ext cx="6466702" cy="341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3417998"/>
            <a:ext cx="5725298" cy="3440002"/>
          </a:xfrm>
          <a:prstGeom prst="rect">
            <a:avLst/>
          </a:prstGeom>
        </p:spPr>
      </p:pic>
      <p:sp>
        <p:nvSpPr>
          <p:cNvPr id="5" name="AutoShape 6" descr="hình ảnh đau mắt đỏ ở giai đoạn toàn phát cần bao gồm nhiều triệu chứ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297" y="3371850"/>
            <a:ext cx="6466703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557" y="1498938"/>
            <a:ext cx="103137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Chăm sóc như thế nào</a:t>
            </a:r>
            <a:endParaRPr lang="vi-VN" sz="3600">
              <a:solidFill>
                <a:srgbClr val="FF0000"/>
              </a:solidFill>
              <a:latin typeface="+mj-lt"/>
            </a:endParaRPr>
          </a:p>
          <a:p>
            <a:r>
              <a:rPr lang="vi-VN" sz="3600">
                <a:solidFill>
                  <a:srgbClr val="222222"/>
                </a:solidFill>
                <a:latin typeface="+mj-lt"/>
              </a:rPr>
              <a:t>Phần lớn trường hợp đau mắt đỏ là điều trị ngoại trú, lưu ý:</a:t>
            </a:r>
          </a:p>
          <a:p>
            <a:r>
              <a:rPr lang="vi-VN" sz="3600">
                <a:solidFill>
                  <a:srgbClr val="222222"/>
                </a:solidFill>
                <a:latin typeface="+mj-lt"/>
              </a:rPr>
              <a:t>- Uống thuốc </a:t>
            </a:r>
            <a:r>
              <a:rPr lang="vi-VN" sz="3600">
                <a:solidFill>
                  <a:srgbClr val="FF0000"/>
                </a:solidFill>
                <a:latin typeface="+mj-lt"/>
              </a:rPr>
              <a:t>theo toa </a:t>
            </a:r>
            <a:r>
              <a:rPr lang="vi-VN" sz="3600">
                <a:solidFill>
                  <a:srgbClr val="222222"/>
                </a:solidFill>
                <a:latin typeface="+mj-lt"/>
              </a:rPr>
              <a:t>bác sĩ kê (hạ sốt, giảm đau, giảm ngứa).</a:t>
            </a:r>
          </a:p>
          <a:p>
            <a:r>
              <a:rPr lang="vi-VN" sz="3600">
                <a:solidFill>
                  <a:srgbClr val="222222"/>
                </a:solidFill>
                <a:latin typeface="+mj-lt"/>
              </a:rPr>
              <a:t>- Dùng thuốc nhỏ mắt an toàn, thường là neomycin hay tobramycin.</a:t>
            </a:r>
            <a:endParaRPr lang="vi-VN" sz="3600" b="0" i="0">
              <a:solidFill>
                <a:srgbClr val="22222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45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180</TotalTime>
  <Words>504</Words>
  <Application>Microsoft Office PowerPoint</Application>
  <PresentationFormat>Widescreen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Noto Sans Symbols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14</cp:revision>
  <dcterms:created xsi:type="dcterms:W3CDTF">2023-09-11T10:09:19Z</dcterms:created>
  <dcterms:modified xsi:type="dcterms:W3CDTF">2023-09-12T03:23:51Z</dcterms:modified>
</cp:coreProperties>
</file>